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308" r:id="rId2"/>
    <p:sldId id="269" r:id="rId3"/>
    <p:sldId id="309" r:id="rId4"/>
    <p:sldId id="310" r:id="rId5"/>
    <p:sldId id="331" r:id="rId6"/>
    <p:sldId id="333" r:id="rId7"/>
    <p:sldId id="334" r:id="rId8"/>
    <p:sldId id="335" r:id="rId9"/>
    <p:sldId id="312" r:id="rId10"/>
    <p:sldId id="320" r:id="rId11"/>
    <p:sldId id="330" r:id="rId12"/>
    <p:sldId id="322" r:id="rId13"/>
    <p:sldId id="324" r:id="rId14"/>
    <p:sldId id="325" r:id="rId15"/>
    <p:sldId id="326" r:id="rId16"/>
    <p:sldId id="327" r:id="rId17"/>
    <p:sldId id="328" r:id="rId18"/>
    <p:sldId id="313" r:id="rId19"/>
    <p:sldId id="321" r:id="rId20"/>
    <p:sldId id="314" r:id="rId21"/>
    <p:sldId id="318" r:id="rId22"/>
    <p:sldId id="323" r:id="rId23"/>
    <p:sldId id="316" r:id="rId24"/>
    <p:sldId id="329" r:id="rId25"/>
    <p:sldId id="336" r:id="rId26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CE5D47"/>
    <a:srgbClr val="210408"/>
    <a:srgbClr val="EC0106"/>
    <a:srgbClr val="B03632"/>
    <a:srgbClr val="A20000"/>
    <a:srgbClr val="A40000"/>
    <a:srgbClr val="9E0000"/>
    <a:srgbClr val="C7450B"/>
    <a:srgbClr val="E24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2020/1/6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2020/1/6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17E6D21-F120-4919-9EFA-F925BD0C1809}"/>
              </a:ext>
            </a:extLst>
          </p:cNvPr>
          <p:cNvGrpSpPr/>
          <p:nvPr userDrawn="1"/>
        </p:nvGrpSpPr>
        <p:grpSpPr>
          <a:xfrm>
            <a:off x="695960" y="-2842043"/>
            <a:ext cx="10824528" cy="9458350"/>
            <a:chOff x="695960" y="-2842043"/>
            <a:chExt cx="10824528" cy="9458350"/>
          </a:xfrm>
        </p:grpSpPr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A3C2E16E-7F12-4E00-BE31-42B9F357225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509055" y="-2842043"/>
              <a:ext cx="8011433" cy="9231959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36484" r="-36368"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1488BE8-69EC-4A9A-8369-E63E8941B4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60" y="241693"/>
              <a:ext cx="5119690" cy="589966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CE5D4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2B0F295-D75B-467D-B253-DA28368134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0623" y="4318218"/>
              <a:ext cx="7955416" cy="2298089"/>
            </a:xfrm>
            <a:custGeom>
              <a:avLst/>
              <a:gdLst>
                <a:gd name="T0" fmla="*/ 0 w 4978"/>
                <a:gd name="T1" fmla="*/ 0 h 1438"/>
                <a:gd name="T2" fmla="*/ 2489 w 4978"/>
                <a:gd name="T3" fmla="*/ 1438 h 1438"/>
                <a:gd name="T4" fmla="*/ 4978 w 4978"/>
                <a:gd name="T5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78" h="1438">
                  <a:moveTo>
                    <a:pt x="0" y="0"/>
                  </a:moveTo>
                  <a:lnTo>
                    <a:pt x="2489" y="1438"/>
                  </a:lnTo>
                  <a:lnTo>
                    <a:pt x="4978" y="0"/>
                  </a:lnTo>
                </a:path>
              </a:pathLst>
            </a:custGeom>
            <a:noFill/>
            <a:ln w="1270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3823854" y="5578476"/>
            <a:ext cx="7672186" cy="558799"/>
          </a:xfrm>
        </p:spPr>
        <p:txBody>
          <a:bodyPr anchor="t">
            <a:normAutofit/>
          </a:bodyPr>
          <a:lstStyle>
            <a:lvl1pPr marL="0" indent="0" algn="r">
              <a:buNone/>
              <a:defRPr sz="1600">
                <a:solidFill>
                  <a:schemeClr val="accent3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949209" y="1130300"/>
            <a:ext cx="6693016" cy="3183836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100" y="5544733"/>
            <a:ext cx="2867524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3100" y="5841004"/>
            <a:ext cx="2867524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>
            <a:extLst>
              <a:ext uri="{FF2B5EF4-FFF2-40B4-BE49-F238E27FC236}">
                <a16:creationId xmlns:a16="http://schemas.microsoft.com/office/drawing/2014/main" id="{6E0A0000-C9EC-41F9-9457-6F2EC527F0AC}"/>
              </a:ext>
            </a:extLst>
          </p:cNvPr>
          <p:cNvSpPr>
            <a:spLocks/>
          </p:cNvSpPr>
          <p:nvPr userDrawn="1"/>
        </p:nvSpPr>
        <p:spPr bwMode="auto">
          <a:xfrm>
            <a:off x="695960" y="479168"/>
            <a:ext cx="5119690" cy="5899664"/>
          </a:xfrm>
          <a:custGeom>
            <a:avLst/>
            <a:gdLst>
              <a:gd name="T0" fmla="*/ 1874 w 3748"/>
              <a:gd name="T1" fmla="*/ 0 h 4319"/>
              <a:gd name="T2" fmla="*/ 0 w 3748"/>
              <a:gd name="T3" fmla="*/ 1079 h 4319"/>
              <a:gd name="T4" fmla="*/ 0 w 3748"/>
              <a:gd name="T5" fmla="*/ 3240 h 4319"/>
              <a:gd name="T6" fmla="*/ 1874 w 3748"/>
              <a:gd name="T7" fmla="*/ 4319 h 4319"/>
              <a:gd name="T8" fmla="*/ 3748 w 3748"/>
              <a:gd name="T9" fmla="*/ 3240 h 4319"/>
              <a:gd name="T10" fmla="*/ 3748 w 3748"/>
              <a:gd name="T11" fmla="*/ 1079 h 4319"/>
              <a:gd name="T12" fmla="*/ 1874 w 3748"/>
              <a:gd name="T13" fmla="*/ 0 h 4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8" h="4319">
                <a:moveTo>
                  <a:pt x="1874" y="0"/>
                </a:moveTo>
                <a:lnTo>
                  <a:pt x="0" y="1079"/>
                </a:lnTo>
                <a:lnTo>
                  <a:pt x="0" y="3240"/>
                </a:lnTo>
                <a:lnTo>
                  <a:pt x="1874" y="4319"/>
                </a:lnTo>
                <a:lnTo>
                  <a:pt x="3748" y="3240"/>
                </a:lnTo>
                <a:lnTo>
                  <a:pt x="3748" y="1079"/>
                </a:lnTo>
                <a:lnTo>
                  <a:pt x="1874" y="0"/>
                </a:lnTo>
                <a:close/>
              </a:path>
            </a:pathLst>
          </a:custGeom>
          <a:solidFill>
            <a:srgbClr val="CE5D47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098599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099715" y="355327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99391505-0ED0-4506-936F-52505EF1686C}"/>
              </a:ext>
            </a:extLst>
          </p:cNvPr>
          <p:cNvGrpSpPr/>
          <p:nvPr userDrawn="1"/>
        </p:nvGrpSpPr>
        <p:grpSpPr>
          <a:xfrm flipH="1">
            <a:off x="695960" y="-2842043"/>
            <a:ext cx="10824528" cy="9458350"/>
            <a:chOff x="695960" y="-2842043"/>
            <a:chExt cx="10824528" cy="9458350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FC465888-34E2-4A7E-80D2-92BBD9280B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509055" y="-2842043"/>
              <a:ext cx="8011433" cy="9231959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36484" r="-36368"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3">
              <a:extLst>
                <a:ext uri="{FF2B5EF4-FFF2-40B4-BE49-F238E27FC236}">
                  <a16:creationId xmlns:a16="http://schemas.microsoft.com/office/drawing/2014/main" id="{549CC44A-F314-499E-846A-FB8F04ED3E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60" y="241693"/>
              <a:ext cx="5119690" cy="589966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CE5D4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7">
              <a:extLst>
                <a:ext uri="{FF2B5EF4-FFF2-40B4-BE49-F238E27FC236}">
                  <a16:creationId xmlns:a16="http://schemas.microsoft.com/office/drawing/2014/main" id="{9FC0C4B5-6A75-4A11-962E-91FE2C70F8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0623" y="4318218"/>
              <a:ext cx="7955416" cy="2298089"/>
            </a:xfrm>
            <a:custGeom>
              <a:avLst/>
              <a:gdLst>
                <a:gd name="T0" fmla="*/ 0 w 4978"/>
                <a:gd name="T1" fmla="*/ 0 h 1438"/>
                <a:gd name="T2" fmla="*/ 2489 w 4978"/>
                <a:gd name="T3" fmla="*/ 1438 h 1438"/>
                <a:gd name="T4" fmla="*/ 4978 w 4978"/>
                <a:gd name="T5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78" h="1438">
                  <a:moveTo>
                    <a:pt x="0" y="0"/>
                  </a:moveTo>
                  <a:lnTo>
                    <a:pt x="2489" y="1438"/>
                  </a:lnTo>
                  <a:lnTo>
                    <a:pt x="4978" y="0"/>
                  </a:lnTo>
                </a:path>
              </a:pathLst>
            </a:custGeom>
            <a:noFill/>
            <a:ln w="1270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096000" y="1135064"/>
            <a:ext cx="5119690" cy="3183154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99208" y="5836134"/>
            <a:ext cx="5119690" cy="297966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99210" y="5539863"/>
            <a:ext cx="5119690" cy="283972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package" Target="../embeddings/Microsoft_Excel_Worksheet.xlsx"/><Relationship Id="rId7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107368009jungchengtsai.github.io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îśļíḋê"/>
          <p:cNvSpPr/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807369" y="6548428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1</a:t>
            </a:fld>
            <a:endParaRPr lang="zh-CN" altLang="en-US"/>
          </a:p>
        </p:txBody>
      </p:sp>
      <p:sp>
        <p:nvSpPr>
          <p:cNvPr id="17" name="îśļíḋê"/>
          <p:cNvSpPr/>
          <p:nvPr/>
        </p:nvSpPr>
        <p:spPr bwMode="auto"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solidFill>
            <a:schemeClr val="accent3">
              <a:lumMod val="50000"/>
              <a:alpha val="2902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5" name="18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" y="1"/>
            <a:ext cx="10056440" cy="6858000"/>
            <a:chOff x="1" y="1"/>
            <a:chExt cx="10056440" cy="6858000"/>
          </a:xfrm>
        </p:grpSpPr>
        <p:sp>
          <p:nvSpPr>
            <p:cNvPr id="7" name="íṣļiďé"/>
            <p:cNvSpPr/>
            <p:nvPr/>
          </p:nvSpPr>
          <p:spPr bwMode="auto">
            <a:xfrm>
              <a:off x="2" y="1"/>
              <a:ext cx="10056439" cy="6857999"/>
            </a:xfrm>
            <a:custGeom>
              <a:avLst/>
              <a:gdLst>
                <a:gd name="connsiteX0" fmla="*/ 0 w 10056439"/>
                <a:gd name="connsiteY0" fmla="*/ 0 h 6857999"/>
                <a:gd name="connsiteX1" fmla="*/ 1015097 w 10056439"/>
                <a:gd name="connsiteY1" fmla="*/ 1 h 6857999"/>
                <a:gd name="connsiteX2" fmla="*/ 10056439 w 10056439"/>
                <a:gd name="connsiteY2" fmla="*/ 4113076 h 6857999"/>
                <a:gd name="connsiteX3" fmla="*/ 5213457 w 10056439"/>
                <a:gd name="connsiteY3" fmla="*/ 6857999 h 6857999"/>
                <a:gd name="connsiteX4" fmla="*/ 1672112 w 10056439"/>
                <a:gd name="connsiteY4" fmla="*/ 6857999 h 6857999"/>
                <a:gd name="connsiteX5" fmla="*/ 0 w 10056439"/>
                <a:gd name="connsiteY5" fmla="*/ 3907822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6439" h="6857999">
                  <a:moveTo>
                    <a:pt x="0" y="0"/>
                  </a:moveTo>
                  <a:lnTo>
                    <a:pt x="1015097" y="1"/>
                  </a:lnTo>
                  <a:lnTo>
                    <a:pt x="10056439" y="4113076"/>
                  </a:lnTo>
                  <a:lnTo>
                    <a:pt x="5213457" y="6857999"/>
                  </a:lnTo>
                  <a:lnTo>
                    <a:pt x="1672112" y="6857999"/>
                  </a:lnTo>
                  <a:lnTo>
                    <a:pt x="0" y="3907822"/>
                  </a:lnTo>
                  <a:close/>
                </a:path>
              </a:pathLst>
            </a:custGeom>
            <a:solidFill>
              <a:schemeClr val="accent1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8" name="îṣḷïḍè"/>
            <p:cNvSpPr/>
            <p:nvPr/>
          </p:nvSpPr>
          <p:spPr bwMode="auto">
            <a:xfrm>
              <a:off x="5288837" y="5023586"/>
              <a:ext cx="2574915" cy="1834415"/>
            </a:xfrm>
            <a:custGeom>
              <a:avLst/>
              <a:gdLst>
                <a:gd name="connsiteX0" fmla="*/ 0 w 2574915"/>
                <a:gd name="connsiteY0" fmla="*/ 0 h 1834415"/>
                <a:gd name="connsiteX1" fmla="*/ 2574915 w 2574915"/>
                <a:gd name="connsiteY1" fmla="*/ 1834415 h 1834415"/>
                <a:gd name="connsiteX2" fmla="*/ 1733481 w 2574915"/>
                <a:gd name="connsiteY2" fmla="*/ 1834415 h 1834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4915" h="1834415">
                  <a:moveTo>
                    <a:pt x="0" y="0"/>
                  </a:moveTo>
                  <a:lnTo>
                    <a:pt x="2574915" y="1834415"/>
                  </a:lnTo>
                  <a:lnTo>
                    <a:pt x="1733481" y="183441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S1iḋè"/>
            <p:cNvSpPr/>
            <p:nvPr/>
          </p:nvSpPr>
          <p:spPr bwMode="auto">
            <a:xfrm>
              <a:off x="1" y="200124"/>
              <a:ext cx="3048002" cy="2922927"/>
            </a:xfrm>
            <a:custGeom>
              <a:avLst/>
              <a:gdLst>
                <a:gd name="connsiteX0" fmla="*/ 3048002 w 3048002"/>
                <a:gd name="connsiteY0" fmla="*/ 0 h 2922927"/>
                <a:gd name="connsiteX1" fmla="*/ 0 w 3048002"/>
                <a:gd name="connsiteY1" fmla="*/ 2922927 h 2922927"/>
                <a:gd name="connsiteX2" fmla="*/ 0 w 3048002"/>
                <a:gd name="connsiteY2" fmla="*/ 1952751 h 292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2" h="2922927">
                  <a:moveTo>
                    <a:pt x="3048002" y="0"/>
                  </a:moveTo>
                  <a:lnTo>
                    <a:pt x="0" y="2922927"/>
                  </a:lnTo>
                  <a:lnTo>
                    <a:pt x="0" y="195275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3" name="标题 3"/>
          <p:cNvSpPr txBox="1">
            <a:spLocks/>
          </p:cNvSpPr>
          <p:nvPr/>
        </p:nvSpPr>
        <p:spPr>
          <a:xfrm>
            <a:off x="1313915" y="1028700"/>
            <a:ext cx="4932222" cy="31838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CN" sz="6600" dirty="0">
                <a:latin typeface="+mn-lt"/>
                <a:ea typeface="+mn-ea"/>
                <a:cs typeface="+mn-ea"/>
                <a:sym typeface="+mn-lt"/>
              </a:rPr>
            </a:br>
            <a:r>
              <a:rPr lang="zh-TW" altLang="en-US" sz="73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軟體工程</a:t>
            </a:r>
            <a:br>
              <a:rPr lang="en-US" altLang="zh-TW" sz="73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zh-TW" altLang="en-US" sz="73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期末成果報告</a:t>
            </a:r>
            <a:br>
              <a:rPr lang="en-US" altLang="zh-TW" sz="73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TW" b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Health &amp; Care</a:t>
            </a:r>
            <a:r>
              <a:rPr lang="zh-TW" altLang="en-US" b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TW" altLang="en-US" sz="2400" b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健康管理系統</a:t>
            </a:r>
            <a:br>
              <a:rPr lang="en-US" altLang="zh-TW" sz="2900" b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318872" y="4404661"/>
            <a:ext cx="50118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zh-TW" altLang="en-US" sz="2000" dirty="0">
                <a:solidFill>
                  <a:schemeClr val="bg1"/>
                </a:solidFill>
                <a:cs typeface="+mn-ea"/>
                <a:sym typeface="+mn-lt"/>
              </a:rPr>
              <a:t>指導教授：劉建宏　教授</a:t>
            </a:r>
            <a:b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</a:br>
            <a:b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TW" altLang="en-US" sz="2000" dirty="0">
                <a:solidFill>
                  <a:schemeClr val="bg1"/>
                </a:solidFill>
                <a:cs typeface="+mn-ea"/>
                <a:sym typeface="+mn-lt"/>
              </a:rPr>
              <a:t>學生：</a:t>
            </a:r>
            <a:endParaRPr lang="en-US" altLang="zh-TW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buClr>
                <a:schemeClr val="dk1"/>
              </a:buClr>
              <a:buSzPts val="1100"/>
            </a:pPr>
            <a:r>
              <a:rPr lang="zh-TW" altLang="en-US" sz="2000" dirty="0">
                <a:solidFill>
                  <a:schemeClr val="bg1"/>
                </a:solidFill>
                <a:cs typeface="+mn-ea"/>
                <a:sym typeface="+mn-lt"/>
              </a:rPr>
              <a:t>電碩子二　蔡榮成　</a:t>
            </a:r>
            <a: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  <a:t>107368009</a:t>
            </a:r>
            <a:b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TW" altLang="en-US" sz="2000" dirty="0">
                <a:solidFill>
                  <a:schemeClr val="bg1"/>
                </a:solidFill>
                <a:cs typeface="+mn-ea"/>
                <a:sym typeface="+mn-lt"/>
              </a:rPr>
              <a:t>電碩子一　徐勇勤　</a:t>
            </a:r>
            <a: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  <a:t>108368014</a:t>
            </a:r>
            <a:endParaRPr lang="zh-TW" altLang="en-US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zh-TW" altLang="en-US" sz="2000" dirty="0">
                <a:solidFill>
                  <a:schemeClr val="bg1"/>
                </a:solidFill>
                <a:cs typeface="+mn-ea"/>
                <a:sym typeface="+mn-lt"/>
              </a:rPr>
              <a:t>電碩子一　蕭朝育　</a:t>
            </a:r>
            <a:r>
              <a:rPr lang="en-US" altLang="zh-TW" sz="2000" dirty="0">
                <a:solidFill>
                  <a:schemeClr val="bg1"/>
                </a:solidFill>
                <a:cs typeface="+mn-ea"/>
                <a:sym typeface="+mn-lt"/>
              </a:rPr>
              <a:t>108368002</a:t>
            </a:r>
            <a:endParaRPr lang="zh-TW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4402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104396"/>
            <a:ext cx="12192000" cy="575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17" y="1182578"/>
            <a:ext cx="11763375" cy="567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29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011809"/>
            <a:ext cx="12192000" cy="58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31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7537"/>
            <a:ext cx="12192000" cy="575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109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9879"/>
            <a:ext cx="12192000" cy="578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09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119426"/>
            <a:ext cx="12192000" cy="573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45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107440"/>
            <a:ext cx="12192000" cy="575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656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173585"/>
            <a:ext cx="12192000" cy="568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58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Use of CASE tools</a:t>
            </a:r>
            <a:r>
              <a:rPr lang="zh-TW" altLang="en-US" sz="4000" b="0" dirty="0">
                <a:sym typeface="+mn-lt"/>
              </a:rPr>
              <a:t> </a:t>
            </a:r>
            <a:r>
              <a:rPr lang="en-US" altLang="zh-TW" sz="4000" b="0" dirty="0">
                <a:sym typeface="+mn-lt"/>
              </a:rPr>
              <a:t>[Trello]</a:t>
            </a:r>
            <a:endParaRPr lang="en-US" altLang="zh-CN" sz="4000" b="0" dirty="0">
              <a:sym typeface="+mn-lt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1137824"/>
            <a:ext cx="12192000" cy="572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28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Use of CASE tools</a:t>
            </a:r>
            <a:r>
              <a:rPr lang="zh-TW" altLang="en-US" sz="4000" b="0" dirty="0">
                <a:sym typeface="+mn-lt"/>
              </a:rPr>
              <a:t> </a:t>
            </a:r>
            <a:r>
              <a:rPr lang="en-US" altLang="zh-TW" sz="4000" b="0" dirty="0">
                <a:sym typeface="+mn-lt"/>
              </a:rPr>
              <a:t>[Trello]</a:t>
            </a:r>
            <a:endParaRPr lang="en-US" altLang="zh-CN" sz="4000" b="0" dirty="0"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1187402"/>
            <a:ext cx="9334500" cy="554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6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0498D3A-B738-48EC-A39C-94C58B88932B}"/>
              </a:ext>
            </a:extLst>
          </p:cNvPr>
          <p:cNvGrpSpPr/>
          <p:nvPr/>
        </p:nvGrpSpPr>
        <p:grpSpPr>
          <a:xfrm>
            <a:off x="757282" y="1700808"/>
            <a:ext cx="10763205" cy="4083608"/>
            <a:chOff x="757282" y="1700808"/>
            <a:chExt cx="10763205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A759C196-DA28-4241-ABB5-975367026FE9}"/>
                </a:ext>
              </a:extLst>
            </p:cNvPr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757282" y="1700808"/>
              <a:ext cx="10763205" cy="4083608"/>
              <a:chOff x="1175743" y="1700808"/>
              <a:chExt cx="10344744" cy="4083608"/>
            </a:xfrm>
          </p:grpSpPr>
          <p:sp>
            <p:nvSpPr>
              <p:cNvPr id="7" name="iṡľïḑè">
                <a:extLst>
                  <a:ext uri="{FF2B5EF4-FFF2-40B4-BE49-F238E27FC236}">
                    <a16:creationId xmlns:a16="http://schemas.microsoft.com/office/drawing/2014/main" id="{48F70259-7598-4270-874A-6F50772D10F6}"/>
                  </a:ext>
                </a:extLst>
              </p:cNvPr>
              <p:cNvSpPr txBox="1"/>
              <p:nvPr/>
            </p:nvSpPr>
            <p:spPr bwMode="auto">
              <a:xfrm>
                <a:off x="3822192" y="178080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Use case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System architecture design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b="0" dirty="0">
                    <a:solidFill>
                      <a:schemeClr val="accent3"/>
                    </a:solidFill>
                    <a:latin typeface="+mn-lt"/>
                    <a:ea typeface="+mn-ea"/>
                    <a:sym typeface="+mn-lt"/>
                  </a:rPr>
                  <a:t>Revised analysis and design models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Interface design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Use of CASE tools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TW" b="0" dirty="0">
                    <a:latin typeface="+mn-lt"/>
                    <a:ea typeface="+mn-ea"/>
                    <a:sym typeface="+mn-lt"/>
                  </a:rPr>
                  <a:t>T</a:t>
                </a: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est case 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TW" b="0" dirty="0">
                    <a:solidFill>
                      <a:schemeClr val="accent3"/>
                    </a:solidFill>
                    <a:latin typeface="+mn-lt"/>
                    <a:ea typeface="+mn-ea"/>
                    <a:sym typeface="+mn-lt"/>
                  </a:rPr>
                  <a:t>O</a:t>
                </a:r>
                <a:r>
                  <a:rPr lang="en-US" altLang="zh-CN" b="0" dirty="0">
                    <a:solidFill>
                      <a:schemeClr val="accent3"/>
                    </a:solidFill>
                    <a:latin typeface="+mn-lt"/>
                    <a:ea typeface="+mn-ea"/>
                    <a:sym typeface="+mn-lt"/>
                  </a:rPr>
                  <a:t>verall project deliverable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TW" b="0" dirty="0">
                    <a:latin typeface="+mn-lt"/>
                    <a:ea typeface="+mn-ea"/>
                    <a:sym typeface="+mn-lt"/>
                  </a:rPr>
                  <a:t>P</a:t>
                </a: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ersonal evaluation to project contributions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TW" b="0" dirty="0">
                    <a:latin typeface="+mn-lt"/>
                    <a:ea typeface="+mn-ea"/>
                    <a:sym typeface="+mn-lt"/>
                  </a:rPr>
                  <a:t>C</a:t>
                </a: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hange history of the project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TW" b="0" dirty="0">
                    <a:solidFill>
                      <a:schemeClr val="accent3"/>
                    </a:solidFill>
                    <a:latin typeface="+mn-lt"/>
                    <a:ea typeface="+mn-ea"/>
                    <a:sym typeface="+mn-lt"/>
                  </a:rPr>
                  <a:t>P</a:t>
                </a:r>
                <a:r>
                  <a:rPr lang="en-US" altLang="zh-CN" b="0" dirty="0">
                    <a:solidFill>
                      <a:schemeClr val="accent3"/>
                    </a:solidFill>
                    <a:latin typeface="+mn-lt"/>
                    <a:ea typeface="+mn-ea"/>
                    <a:sym typeface="+mn-lt"/>
                  </a:rPr>
                  <a:t>roject retrospective</a:t>
                </a:r>
              </a:p>
            </p:txBody>
          </p: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1FB18E-FA01-4588-BEF9-FB96A98A8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>
                <a:extLst>
                  <a:ext uri="{FF2B5EF4-FFF2-40B4-BE49-F238E27FC236}">
                    <a16:creationId xmlns:a16="http://schemas.microsoft.com/office/drawing/2014/main" id="{0DB1D0A1-2667-455C-9387-D7ABF0A00B8C}"/>
                  </a:ext>
                </a:extLst>
              </p:cNvPr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CONTENTS</a:t>
                </a:r>
              </a:p>
            </p:txBody>
          </p:sp>
        </p:grpSp>
        <p:sp>
          <p:nvSpPr>
            <p:cNvPr id="10" name="poetry_91022">
              <a:extLst>
                <a:ext uri="{FF2B5EF4-FFF2-40B4-BE49-F238E27FC236}">
                  <a16:creationId xmlns:a16="http://schemas.microsoft.com/office/drawing/2014/main" id="{ADAD6BE3-DC11-4582-9F68-50D831ADD0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Test case 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29" name="物件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832792"/>
              </p:ext>
            </p:extLst>
          </p:nvPr>
        </p:nvGraphicFramePr>
        <p:xfrm>
          <a:off x="178792" y="1638300"/>
          <a:ext cx="3913148" cy="398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2" name="Worksheet" r:id="rId3" imgW="4526094" imgH="4091893" progId="Excel.Sheet.12">
                  <p:embed/>
                </p:oleObj>
              </mc:Choice>
              <mc:Fallback>
                <p:oleObj name="Worksheet" r:id="rId3" imgW="4526094" imgH="40918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792" y="1638300"/>
                        <a:ext cx="3913148" cy="398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物件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400819"/>
              </p:ext>
            </p:extLst>
          </p:nvPr>
        </p:nvGraphicFramePr>
        <p:xfrm>
          <a:off x="4091940" y="1638300"/>
          <a:ext cx="3913148" cy="398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3" name="Worksheet" r:id="rId5" imgW="4526094" imgH="4091893" progId="Excel.Sheet.12">
                  <p:embed/>
                </p:oleObj>
              </mc:Choice>
              <mc:Fallback>
                <p:oleObj name="Worksheet" r:id="rId5" imgW="4526094" imgH="40918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91940" y="1638300"/>
                        <a:ext cx="3913148" cy="398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物件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429312"/>
              </p:ext>
            </p:extLst>
          </p:nvPr>
        </p:nvGraphicFramePr>
        <p:xfrm>
          <a:off x="8005088" y="1638299"/>
          <a:ext cx="3913148" cy="398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4" name="Worksheet" r:id="rId7" imgW="4526094" imgH="4091893" progId="Excel.Sheet.12">
                  <p:embed/>
                </p:oleObj>
              </mc:Choice>
              <mc:Fallback>
                <p:oleObj name="Worksheet" r:id="rId7" imgW="4526094" imgH="40918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05088" y="1638299"/>
                        <a:ext cx="3913148" cy="398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8047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0" dirty="0">
                <a:sym typeface="+mn-lt"/>
              </a:rPr>
              <a:t>Personal evaluation to project contributions</a:t>
            </a:r>
          </a:p>
        </p:txBody>
      </p:sp>
      <p:graphicFrame>
        <p:nvGraphicFramePr>
          <p:cNvPr id="6" name="Google Shape;143;p27"/>
          <p:cNvGraphicFramePr/>
          <p:nvPr>
            <p:extLst>
              <p:ext uri="{D42A27DB-BD31-4B8C-83A1-F6EECF244321}">
                <p14:modId xmlns:p14="http://schemas.microsoft.com/office/powerpoint/2010/main" val="3456314096"/>
              </p:ext>
            </p:extLst>
          </p:nvPr>
        </p:nvGraphicFramePr>
        <p:xfrm>
          <a:off x="416559" y="1351285"/>
          <a:ext cx="8606707" cy="514361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74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9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8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6959">
                <a:tc grid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組員分工</a:t>
                      </a:r>
                      <a:r>
                        <a:rPr lang="zh-TW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表</a:t>
                      </a:r>
                      <a:endParaRPr sz="13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WBS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活動交付項目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負責人員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所需知識與技能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1.1.1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專案執行計畫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專案分析、軟體架構、軟體工程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1.1.2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軟體需求規格書撰寫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專案分析、管理、軟體架構、工程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1.1.3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軟體設計描述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專案分析、軟體架構、軟體工程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1.1.4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軟體測試文件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軟體架構、軟體測試、軟體工程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1.1.5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手冊文件遞交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溝通與談判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010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1.2.1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專案項目規劃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專案分析、管理、軟體架構、軟體工程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1.2.2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專案項目控管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專案分析、管理、程式設計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1.3.1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需求分析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1.3.2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系統設計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軟體設計、軟體架構、軟體開發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1.3.3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專案執行項目計畫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專案分析、管理、軟體工程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695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1.3.4</a:t>
                      </a:r>
                      <a:endParaRPr sz="13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軟體需求規格書修改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專案分析、軟體架構、軟體工程</a:t>
                      </a:r>
                      <a:endParaRPr sz="13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7" name="Google Shape;144;p27"/>
          <p:cNvGraphicFramePr/>
          <p:nvPr>
            <p:extLst>
              <p:ext uri="{D42A27DB-BD31-4B8C-83A1-F6EECF244321}">
                <p14:modId xmlns:p14="http://schemas.microsoft.com/office/powerpoint/2010/main" val="3768359670"/>
              </p:ext>
            </p:extLst>
          </p:nvPr>
        </p:nvGraphicFramePr>
        <p:xfrm>
          <a:off x="9256380" y="1351285"/>
          <a:ext cx="2540000" cy="188569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姓名</a:t>
                      </a:r>
                      <a:endParaRPr sz="2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縮寫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蔡榮成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徐勇勤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蕭朝育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CY</a:t>
                      </a:r>
                      <a:endParaRPr sz="2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33322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0" dirty="0">
                <a:sym typeface="+mn-lt"/>
              </a:rPr>
              <a:t>Personal evaluation to project contributions</a:t>
            </a:r>
          </a:p>
        </p:txBody>
      </p:sp>
      <p:graphicFrame>
        <p:nvGraphicFramePr>
          <p:cNvPr id="5" name="Google Shape;149;p28"/>
          <p:cNvGraphicFramePr/>
          <p:nvPr>
            <p:extLst>
              <p:ext uri="{D42A27DB-BD31-4B8C-83A1-F6EECF244321}">
                <p14:modId xmlns:p14="http://schemas.microsoft.com/office/powerpoint/2010/main" val="2800793137"/>
              </p:ext>
            </p:extLst>
          </p:nvPr>
        </p:nvGraphicFramePr>
        <p:xfrm>
          <a:off x="416560" y="1351285"/>
          <a:ext cx="8606707" cy="5143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747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9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9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8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908">
                <a:tc grid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組員分工表</a:t>
                      </a: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WBS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活動交付項目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負責人員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所需知識與技能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1.4.1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使用者身分驗證設計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軟體架構、軟體開發、軟體系統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1.4.2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使用者資料紀錄系統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1.4.3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使用者資料呈現系統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1.4.4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健康建議系統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軟體架構、軟體工程、專案開發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1.4.5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操作介面設計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軟體架構、軟體設計、軟體工程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1.5.1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使用者身份驗證系統實作與測試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軟體架構、軟體開發、軟體系統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1.5.2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使用者資料紀錄系統實作與測試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體架構、軟體開發、軟體系統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1.5.3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使用者資料呈現系統實作與測試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1.5.4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健康建議系統實作與測試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1.5.5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操作介面設計實作與測試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軟體架構、軟體開發、軟體系統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1.6.1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整合測試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Testing Unit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1.6.2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軟體系統測試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Javascript、JQuery、Node.js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29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1.6.3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軟體接受度測試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RC、YC、CY</a:t>
                      </a:r>
                      <a:endParaRPr sz="13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Text</a:t>
                      </a:r>
                      <a:endParaRPr sz="13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7" name="Google Shape;144;p27"/>
          <p:cNvGraphicFramePr/>
          <p:nvPr>
            <p:extLst>
              <p:ext uri="{D42A27DB-BD31-4B8C-83A1-F6EECF244321}">
                <p14:modId xmlns:p14="http://schemas.microsoft.com/office/powerpoint/2010/main" val="3553403929"/>
              </p:ext>
            </p:extLst>
          </p:nvPr>
        </p:nvGraphicFramePr>
        <p:xfrm>
          <a:off x="9256380" y="1351285"/>
          <a:ext cx="2540000" cy="188569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姓名</a:t>
                      </a:r>
                      <a:endParaRPr sz="2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縮寫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蔡榮成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RC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徐勇勤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YC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142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latin typeface="+mn-lt"/>
                          <a:ea typeface="+mn-ea"/>
                          <a:cs typeface="+mn-ea"/>
                          <a:sym typeface="+mn-lt"/>
                        </a:rPr>
                        <a:t>蕭朝育</a:t>
                      </a:r>
                      <a:endParaRPr sz="240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CY</a:t>
                      </a:r>
                      <a:endParaRPr sz="2400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38100" marR="38100" marT="25400" marB="2540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4278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Change history of the project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071" y="1209675"/>
            <a:ext cx="7712268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50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Change history of the project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877" y="1124319"/>
            <a:ext cx="9310655" cy="573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791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尾版面配置區 1">
            <a:extLst>
              <a:ext uri="{FF2B5EF4-FFF2-40B4-BE49-F238E27FC236}">
                <a16:creationId xmlns:a16="http://schemas.microsoft.com/office/drawing/2014/main" id="{C1E0FFDF-1EBE-406F-8B7C-CCC65D80A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6B5BB8A-9389-4547-87A1-DCD7C1569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endParaRPr lang="zh-CN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B819B78D-D247-4559-846B-473983AE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 dirty="0">
                <a:sym typeface="+mn-lt"/>
              </a:rPr>
              <a:t>Project retrospective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52B33985-9A2E-4829-8A6C-C018E0D5DC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Good</a:t>
            </a:r>
            <a:r>
              <a:rPr lang="zh-TW" alt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：</a:t>
            </a:r>
            <a:endParaRPr lang="en-US" altLang="zh-TW" sz="28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342900" indent="-342900"/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在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agile scrum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下進行分工，同時在每個分工配置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2~3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人進行 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pair/mob </a:t>
            </a:r>
            <a:r>
              <a:rPr lang="en-US" altLang="zh-TW" spc="-1" dirty="0" err="1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progrmming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，讓每個人發揮自己專長的同時保有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pair/mob </a:t>
            </a:r>
            <a:r>
              <a:rPr lang="en-US" altLang="zh-TW" spc="-1" dirty="0" err="1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progrmming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的好處，並在</a:t>
            </a:r>
            <a:r>
              <a:rPr lang="en-US" altLang="zh-TW" spc="-1" dirty="0" err="1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trello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上分成多個區塊，個別分工，在時限內能夠獨立完成每一區塊。</a:t>
            </a:r>
            <a:endParaRPr lang="en-US" altLang="zh-TW" spc="-1" dirty="0"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Could Be Better</a:t>
            </a:r>
            <a:r>
              <a:rPr lang="zh-TW" alt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：</a:t>
            </a:r>
            <a:endParaRPr lang="en-US" altLang="zh-TW" sz="28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在 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agile scrum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流程下先將 </a:t>
            </a:r>
            <a:r>
              <a:rPr lang="en-US" altLang="zh-TW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Program </a:t>
            </a:r>
            <a:r>
              <a:rPr lang="zh-TW" altLang="en-US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全數設計完成並製作成大量文件，導致實作時遇到需要更動時所需付出的成本很高，並且對於工具的熟悉程度不夠，所以時間花費過多</a:t>
            </a:r>
            <a:r>
              <a:rPr lang="zh-TW" altLang="en-US" spc="-1" dirty="0">
                <a:solidFill>
                  <a:srgbClr val="00206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。</a:t>
            </a:r>
            <a:endParaRPr lang="en-US" altLang="zh-TW" spc="-1" dirty="0">
              <a:solidFill>
                <a:srgbClr val="00206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44821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Use case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669924" y="1190625"/>
            <a:ext cx="1073150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登入系統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查看</a:t>
            </a:r>
            <a:r>
              <a:rPr lang="en-US" altLang="zh-TW" dirty="0"/>
              <a:t>dashboard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每月平均血氧濃度</a:t>
            </a:r>
            <a:endParaRPr lang="en-US" altLang="zh-TW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每月平均睡眠分數 *</a:t>
            </a:r>
            <a:endParaRPr lang="en-US" altLang="zh-TW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每月訓練量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查看日曆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查看可預約醫生</a:t>
            </a:r>
            <a:endParaRPr lang="en-US" altLang="zh-TW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查看</a:t>
            </a:r>
            <a:r>
              <a:rPr lang="en-US" altLang="zh-TW" dirty="0"/>
              <a:t>report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當月睡眠分數曲線</a:t>
            </a:r>
            <a:r>
              <a:rPr lang="en-US" altLang="zh-TW" dirty="0"/>
              <a:t>(</a:t>
            </a:r>
            <a:r>
              <a:rPr lang="zh-TW" altLang="en-US" dirty="0"/>
              <a:t>每日平均</a:t>
            </a:r>
            <a:r>
              <a:rPr lang="en-US" altLang="zh-TW" dirty="0"/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當月血氧濃度曲線</a:t>
            </a:r>
            <a:r>
              <a:rPr lang="en-US" altLang="zh-TW" dirty="0"/>
              <a:t>(</a:t>
            </a:r>
            <a:r>
              <a:rPr lang="zh-TW" altLang="en-US" dirty="0"/>
              <a:t>每日平均</a:t>
            </a:r>
            <a:r>
              <a:rPr lang="en-US" altLang="zh-TW" dirty="0"/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當月訓練量曲線</a:t>
            </a:r>
            <a:r>
              <a:rPr lang="en-US" altLang="zh-TW" dirty="0"/>
              <a:t>(</a:t>
            </a:r>
            <a:r>
              <a:rPr lang="zh-TW" altLang="en-US" dirty="0"/>
              <a:t>每日平均</a:t>
            </a:r>
            <a:r>
              <a:rPr lang="en-US" altLang="zh-TW" dirty="0"/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更改網頁配色</a:t>
            </a:r>
          </a:p>
        </p:txBody>
      </p:sp>
    </p:spTree>
    <p:extLst>
      <p:ext uri="{BB962C8B-B14F-4D97-AF65-F5344CB8AC3E}">
        <p14:creationId xmlns:p14="http://schemas.microsoft.com/office/powerpoint/2010/main" val="3605250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System architecture design</a:t>
            </a:r>
          </a:p>
        </p:txBody>
      </p:sp>
      <p:pic>
        <p:nvPicPr>
          <p:cNvPr id="14338" name="Picture 2" descr="擷取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028" y="1251672"/>
            <a:ext cx="5747644" cy="522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8905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Revised analysis and design models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120" y="1028700"/>
            <a:ext cx="7357530" cy="572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64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Revised analysis and design models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616013"/>
              </p:ext>
            </p:extLst>
          </p:nvPr>
        </p:nvGraphicFramePr>
        <p:xfrm>
          <a:off x="669924" y="1223096"/>
          <a:ext cx="6094095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4150629254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18845347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HTS-CL01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1617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LoginPage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99007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負責處理使用者登入系統的動作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9301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User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2286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HRS module, DRS module, CCS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9654892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04185"/>
              </p:ext>
            </p:extLst>
          </p:nvPr>
        </p:nvGraphicFramePr>
        <p:xfrm>
          <a:off x="669923" y="2411816"/>
          <a:ext cx="6094095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3357806576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40932137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HTS-CL02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2553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PersonalMainPage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4377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Responsibility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負責提供一個頁面來讓使用者選擇健康資訊報表查詢、醫生預約系統與運動行事曆排程。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5708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LoginPage</a:t>
                      </a:r>
                      <a:r>
                        <a:rPr lang="en-US" sz="1200" kern="100" dirty="0">
                          <a:effectLst/>
                        </a:rPr>
                        <a:t>, </a:t>
                      </a:r>
                      <a:r>
                        <a:rPr lang="en-US" sz="1200" kern="100" dirty="0" err="1">
                          <a:effectLst/>
                        </a:rPr>
                        <a:t>HealthReportPage</a:t>
                      </a:r>
                      <a:r>
                        <a:rPr lang="en-US" sz="1200" kern="100" dirty="0">
                          <a:effectLst/>
                        </a:rPr>
                        <a:t>, </a:t>
                      </a:r>
                      <a:r>
                        <a:rPr lang="en-US" sz="1200" kern="100" dirty="0" err="1">
                          <a:effectLst/>
                        </a:rPr>
                        <a:t>DoctorReservationPage</a:t>
                      </a:r>
                      <a:r>
                        <a:rPr lang="en-US" sz="1200" kern="100" dirty="0">
                          <a:effectLst/>
                        </a:rPr>
                        <a:t>, </a:t>
                      </a:r>
                      <a:r>
                        <a:rPr lang="en-US" sz="1200" kern="100" dirty="0" err="1">
                          <a:effectLst/>
                        </a:rPr>
                        <a:t>CalendarCheckPage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2914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Related Subsystem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HRS module, DRS module, CCS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8036423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432161"/>
              </p:ext>
            </p:extLst>
          </p:nvPr>
        </p:nvGraphicFramePr>
        <p:xfrm>
          <a:off x="669922" y="4157489"/>
          <a:ext cx="6094095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901380284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1806902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HTS-CL03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7027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HealthReportPage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6567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負責提供一個頁面來讓使用者閱讀有關自身健康相關報表。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81303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HealthInfo, User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24945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HRS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93960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30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Revised analysis and design models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0031"/>
              </p:ext>
            </p:extLst>
          </p:nvPr>
        </p:nvGraphicFramePr>
        <p:xfrm>
          <a:off x="669924" y="1588856"/>
          <a:ext cx="6094095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83653584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7100976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HTS-CL04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2451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DoctorReservationPage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046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負責提供一個頁面來讓使用者進行預約醫生的相關動作。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478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DoctorInfo, User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8764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DRS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17531568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152731"/>
              </p:ext>
            </p:extLst>
          </p:nvPr>
        </p:nvGraphicFramePr>
        <p:xfrm>
          <a:off x="669924" y="3246292"/>
          <a:ext cx="6094095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1125824683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20575781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HTS-CL05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9947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CalendarCheckPage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80675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負責提供一個頁面來讓使用者進行運動活動的行事曆規劃。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54929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Calendar, User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4025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CCS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727523"/>
                  </a:ext>
                </a:extLst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362615"/>
              </p:ext>
            </p:extLst>
          </p:nvPr>
        </p:nvGraphicFramePr>
        <p:xfrm>
          <a:off x="669924" y="4689503"/>
          <a:ext cx="6094095" cy="1463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1347097555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2407890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HTS-CL06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63976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User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64725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負責處理</a:t>
                      </a:r>
                      <a:r>
                        <a:rPr lang="en-US" sz="1200" kern="100">
                          <a:effectLst/>
                        </a:rPr>
                        <a:t>User</a:t>
                      </a:r>
                      <a:r>
                        <a:rPr lang="zh-TW" sz="1200" kern="100">
                          <a:effectLst/>
                        </a:rPr>
                        <a:t>的細節設定，如設定使用者照號與密碼等。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5403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LoginPage,  HealthReportPage, DoctorReservationPage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946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HRS module, DRS module, CCS module, </a:t>
                      </a:r>
                      <a:r>
                        <a:rPr lang="en-US" sz="1200" kern="100" dirty="0" err="1">
                          <a:effectLst/>
                        </a:rPr>
                        <a:t>CalendarCheckPage</a:t>
                      </a:r>
                      <a:r>
                        <a:rPr lang="en-US" sz="1200" kern="100" dirty="0">
                          <a:effectLst/>
                        </a:rPr>
                        <a:t>, 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5120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951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Revised analysis and design models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654764"/>
              </p:ext>
            </p:extLst>
          </p:nvPr>
        </p:nvGraphicFramePr>
        <p:xfrm>
          <a:off x="669924" y="1464165"/>
          <a:ext cx="6094095" cy="1280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1722214682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21820733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HTS-CL07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1393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HealthInfo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99230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負責處理</a:t>
                      </a:r>
                      <a:r>
                        <a:rPr lang="en-US" sz="1200" kern="100">
                          <a:effectLst/>
                        </a:rPr>
                        <a:t>Health Information</a:t>
                      </a:r>
                      <a:r>
                        <a:rPr lang="zh-TW" sz="1200" kern="100">
                          <a:effectLst/>
                        </a:rPr>
                        <a:t>的細節操作與設定，如計算平均血氧濃度與計算平均訓練量等。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6749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None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8578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HRS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9865707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635397"/>
              </p:ext>
            </p:extLst>
          </p:nvPr>
        </p:nvGraphicFramePr>
        <p:xfrm>
          <a:off x="669924" y="3068521"/>
          <a:ext cx="6094095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3700503152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458844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HTS-CL08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69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DoctorInfo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8281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負責處理</a:t>
                      </a:r>
                      <a:r>
                        <a:rPr lang="en-US" sz="1200" kern="100">
                          <a:effectLst/>
                        </a:rPr>
                        <a:t>Doctor Information</a:t>
                      </a:r>
                      <a:r>
                        <a:rPr lang="zh-TW" sz="1200" kern="100">
                          <a:effectLst/>
                        </a:rPr>
                        <a:t>的細節操作與設定，如新增醫生成員，修改醫生資訊等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1595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None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213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DRS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4804083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008174"/>
              </p:ext>
            </p:extLst>
          </p:nvPr>
        </p:nvGraphicFramePr>
        <p:xfrm>
          <a:off x="669923" y="4664565"/>
          <a:ext cx="6094095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6730">
                  <a:extLst>
                    <a:ext uri="{9D8B030D-6E8A-4147-A177-3AD203B41FA5}">
                      <a16:colId xmlns:a16="http://schemas.microsoft.com/office/drawing/2014/main" val="2683891789"/>
                    </a:ext>
                  </a:extLst>
                </a:gridCol>
                <a:gridCol w="3047365">
                  <a:extLst>
                    <a:ext uri="{9D8B030D-6E8A-4147-A177-3AD203B41FA5}">
                      <a16:colId xmlns:a16="http://schemas.microsoft.com/office/drawing/2014/main" val="4277473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No.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HTS-CL09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2427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Class Name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Calendar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5613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Responsibility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負責處理</a:t>
                      </a:r>
                      <a:r>
                        <a:rPr lang="en-US" sz="1200" kern="100">
                          <a:effectLst/>
                        </a:rPr>
                        <a:t>Calendar</a:t>
                      </a:r>
                      <a:r>
                        <a:rPr lang="zh-TW" sz="1200" kern="100">
                          <a:effectLst/>
                        </a:rPr>
                        <a:t>的細節操作與設定，如增加運動事件、編輯活動日期等。</a:t>
                      </a:r>
                      <a:r>
                        <a:rPr lang="en-US" sz="1200" kern="100">
                          <a:effectLst/>
                        </a:rPr>
                        <a:t> 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702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Collaboration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None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9815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Related Subsystem</a:t>
                      </a:r>
                      <a:endParaRPr lang="zh-TW" sz="12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CCS module</a:t>
                      </a:r>
                      <a:endParaRPr lang="zh-TW" sz="12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9697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799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0" dirty="0">
                <a:sym typeface="+mn-lt"/>
              </a:rPr>
              <a:t>Interface design</a:t>
            </a:r>
          </a:p>
        </p:txBody>
      </p:sp>
      <p:pic>
        <p:nvPicPr>
          <p:cNvPr id="4" name="Google Shape;258;p46">
            <a:hlinkClick r:id="rId2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80" y="1143000"/>
            <a:ext cx="10610850" cy="561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8892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9607c59b-6447-4a99-8c39-15c20c77ff9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24D1D"/>
      </a:accent1>
      <a:accent2>
        <a:srgbClr val="FF7262"/>
      </a:accent2>
      <a:accent3>
        <a:srgbClr val="A259FF"/>
      </a:accent3>
      <a:accent4>
        <a:srgbClr val="1ABBFD"/>
      </a:accent4>
      <a:accent5>
        <a:srgbClr val="0ACE82"/>
      </a:accent5>
      <a:accent6>
        <a:srgbClr val="B2B2B2"/>
      </a:accent6>
      <a:hlink>
        <a:srgbClr val="F24D1D"/>
      </a:hlink>
      <a:folHlink>
        <a:srgbClr val="BFBFBF"/>
      </a:folHlink>
    </a:clrScheme>
    <a:fontScheme name="a3tjqzji">
      <a:majorFont>
        <a:latin typeface="Inconsolata"/>
        <a:ea typeface="標楷體"/>
        <a:cs typeface=""/>
      </a:majorFont>
      <a:minorFont>
        <a:latin typeface="Inconsolata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F24D1D"/>
    </a:accent1>
    <a:accent2>
      <a:srgbClr val="FF7262"/>
    </a:accent2>
    <a:accent3>
      <a:srgbClr val="A259FF"/>
    </a:accent3>
    <a:accent4>
      <a:srgbClr val="1ABBFD"/>
    </a:accent4>
    <a:accent5>
      <a:srgbClr val="0ACE82"/>
    </a:accent5>
    <a:accent6>
      <a:srgbClr val="B2B2B2"/>
    </a:accent6>
    <a:hlink>
      <a:srgbClr val="F24D1D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F24D1D"/>
    </a:accent1>
    <a:accent2>
      <a:srgbClr val="FF7262"/>
    </a:accent2>
    <a:accent3>
      <a:srgbClr val="A259FF"/>
    </a:accent3>
    <a:accent4>
      <a:srgbClr val="1ABBFD"/>
    </a:accent4>
    <a:accent5>
      <a:srgbClr val="0ACE82"/>
    </a:accent5>
    <a:accent6>
      <a:srgbClr val="B2B2B2"/>
    </a:accent6>
    <a:hlink>
      <a:srgbClr val="F24D1D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203</TotalTime>
  <Words>1156</Words>
  <Application>Microsoft Office PowerPoint</Application>
  <PresentationFormat>寬螢幕</PresentationFormat>
  <Paragraphs>266</Paragraphs>
  <Slides>25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等线</vt:lpstr>
      <vt:lpstr>Inconsolata</vt:lpstr>
      <vt:lpstr>Arial</vt:lpstr>
      <vt:lpstr>Calibri</vt:lpstr>
      <vt:lpstr>Times New Roman</vt:lpstr>
      <vt:lpstr>主题5</vt:lpstr>
      <vt:lpstr>Worksheet</vt:lpstr>
      <vt:lpstr>PowerPoint 簡報</vt:lpstr>
      <vt:lpstr>PowerPoint 簡報</vt:lpstr>
      <vt:lpstr>Use case</vt:lpstr>
      <vt:lpstr>System architecture design</vt:lpstr>
      <vt:lpstr>Revised analysis and design models</vt:lpstr>
      <vt:lpstr>Revised analysis and design models</vt:lpstr>
      <vt:lpstr>Revised analysis and design models</vt:lpstr>
      <vt:lpstr>Revised analysis and design models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Use of CASE tools [Trello]</vt:lpstr>
      <vt:lpstr>Use of CASE tools [Trello]</vt:lpstr>
      <vt:lpstr>Test case </vt:lpstr>
      <vt:lpstr>Personal evaluation to project contributions</vt:lpstr>
      <vt:lpstr>Personal evaluation to project contributions</vt:lpstr>
      <vt:lpstr>Change history of the project</vt:lpstr>
      <vt:lpstr>Change history of the project</vt:lpstr>
      <vt:lpstr>Project retrospective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john</cp:lastModifiedBy>
  <cp:revision>24</cp:revision>
  <cp:lastPrinted>2019-04-27T16:00:00Z</cp:lastPrinted>
  <dcterms:created xsi:type="dcterms:W3CDTF">2019-04-27T16:00:00Z</dcterms:created>
  <dcterms:modified xsi:type="dcterms:W3CDTF">2020-01-06T06:03:58Z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